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61"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AE645F-D855-4E75-BDDA-1D6DD7C2B20E}"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4039123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E645F-D855-4E75-BDDA-1D6DD7C2B20E}"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24040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E645F-D855-4E75-BDDA-1D6DD7C2B20E}"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2747161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E645F-D855-4E75-BDDA-1D6DD7C2B20E}"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314708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AE645F-D855-4E75-BDDA-1D6DD7C2B20E}"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507599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AE645F-D855-4E75-BDDA-1D6DD7C2B20E}" type="datetimeFigureOut">
              <a:rPr lang="en-US" smtClean="0"/>
              <a:t>8/24/2015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1523025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AE645F-D855-4E75-BDDA-1D6DD7C2B20E}" type="datetimeFigureOut">
              <a:rPr lang="en-US" smtClean="0"/>
              <a:t>8/24/2015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971338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AE645F-D855-4E75-BDDA-1D6DD7C2B20E}" type="datetimeFigureOut">
              <a:rPr lang="en-US" smtClean="0"/>
              <a:t>8/24/2015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3776484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AE645F-D855-4E75-BDDA-1D6DD7C2B20E}" type="datetimeFigureOut">
              <a:rPr lang="en-US" smtClean="0"/>
              <a:t>8/24/2015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3388979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E645F-D855-4E75-BDDA-1D6DD7C2B20E}" type="datetimeFigureOut">
              <a:rPr lang="en-US" smtClean="0"/>
              <a:t>8/24/2015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208132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E645F-D855-4E75-BDDA-1D6DD7C2B20E}" type="datetimeFigureOut">
              <a:rPr lang="en-US" smtClean="0"/>
              <a:t>8/24/2015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EBAE0-EBD2-4390-ADC4-E389DA5F1F21}" type="slidenum">
              <a:rPr lang="en-US" smtClean="0"/>
              <a:t>‹#›</a:t>
            </a:fld>
            <a:endParaRPr lang="en-US"/>
          </a:p>
        </p:txBody>
      </p:sp>
    </p:spTree>
    <p:extLst>
      <p:ext uri="{BB962C8B-B14F-4D97-AF65-F5344CB8AC3E}">
        <p14:creationId xmlns:p14="http://schemas.microsoft.com/office/powerpoint/2010/main" val="131838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E645F-D855-4E75-BDDA-1D6DD7C2B20E}" type="datetimeFigureOut">
              <a:rPr lang="en-US" smtClean="0"/>
              <a:t>8/24/2015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EBAE0-EBD2-4390-ADC4-E389DA5F1F21}" type="slidenum">
              <a:rPr lang="en-US" smtClean="0"/>
              <a:t>‹#›</a:t>
            </a:fld>
            <a:endParaRPr lang="en-US"/>
          </a:p>
        </p:txBody>
      </p:sp>
    </p:spTree>
    <p:extLst>
      <p:ext uri="{BB962C8B-B14F-4D97-AF65-F5344CB8AC3E}">
        <p14:creationId xmlns:p14="http://schemas.microsoft.com/office/powerpoint/2010/main" val="466338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cs.furman.edu/~pbatchelor/csc105/assignments/SoftwareProject.html" TargetMode="External"/><Relationship Id="rId2" Type="http://schemas.openxmlformats.org/officeDocument/2006/relationships/hyperlink" Target="http://cs.furman.edu/~pbatchelor/csc105/assignments/Software%20Project.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CSC 105 Introduction to Computer Science</a:t>
            </a:r>
            <a:br>
              <a:rPr lang="en-US" b="1" dirty="0" smtClean="0"/>
            </a:br>
            <a:endParaRPr lang="en-US" b="1" dirty="0"/>
          </a:p>
        </p:txBody>
      </p:sp>
      <p:sp>
        <p:nvSpPr>
          <p:cNvPr id="3" name="Subtitle 2"/>
          <p:cNvSpPr>
            <a:spLocks noGrp="1"/>
          </p:cNvSpPr>
          <p:nvPr>
            <p:ph type="subTitle" idx="1"/>
          </p:nvPr>
        </p:nvSpPr>
        <p:spPr/>
        <p:txBody>
          <a:bodyPr/>
          <a:lstStyle/>
          <a:p>
            <a:r>
              <a:rPr lang="en-US" smtClean="0"/>
              <a:t>Professor Batchelor</a:t>
            </a:r>
            <a:endParaRPr lang="en-US" dirty="0" smtClean="0"/>
          </a:p>
        </p:txBody>
      </p:sp>
    </p:spTree>
    <p:extLst>
      <p:ext uri="{BB962C8B-B14F-4D97-AF65-F5344CB8AC3E}">
        <p14:creationId xmlns:p14="http://schemas.microsoft.com/office/powerpoint/2010/main" val="2617531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914" y="303298"/>
            <a:ext cx="11003280" cy="4351338"/>
          </a:xfrm>
        </p:spPr>
        <p:txBody>
          <a:bodyPr>
            <a:noAutofit/>
          </a:bodyPr>
          <a:lstStyle/>
          <a:p>
            <a:r>
              <a:rPr lang="en-US" dirty="0"/>
              <a:t>The purpose of this course is to introduce you to </a:t>
            </a:r>
            <a:r>
              <a:rPr lang="en-US" dirty="0" smtClean="0"/>
              <a:t>data </a:t>
            </a:r>
            <a:r>
              <a:rPr lang="en-US" dirty="0"/>
              <a:t>analytics and data visualization. </a:t>
            </a:r>
            <a:endParaRPr lang="en-US" dirty="0" smtClean="0"/>
          </a:p>
          <a:p>
            <a:r>
              <a:rPr lang="en-US" dirty="0" smtClean="0"/>
              <a:t>Data Analytics refers </a:t>
            </a:r>
            <a:r>
              <a:rPr lang="en-US" dirty="0"/>
              <a:t>to the use of the computer to analyze complex information about an organization and its competitors for use in </a:t>
            </a:r>
            <a:endParaRPr lang="en-US" dirty="0" smtClean="0"/>
          </a:p>
          <a:p>
            <a:pPr lvl="1"/>
            <a:r>
              <a:rPr lang="en-US" dirty="0" smtClean="0"/>
              <a:t>planning </a:t>
            </a:r>
            <a:r>
              <a:rPr lang="en-US" dirty="0"/>
              <a:t>and decision </a:t>
            </a:r>
            <a:r>
              <a:rPr lang="en-US" dirty="0" smtClean="0"/>
              <a:t>making</a:t>
            </a:r>
            <a:r>
              <a:rPr lang="en-US" dirty="0"/>
              <a:t> </a:t>
            </a:r>
            <a:r>
              <a:rPr lang="en-US" dirty="0" smtClean="0"/>
              <a:t>in business, science and engineering.</a:t>
            </a:r>
            <a:endParaRPr lang="en-US" dirty="0"/>
          </a:p>
          <a:p>
            <a:r>
              <a:rPr lang="en-US" dirty="0" smtClean="0"/>
              <a:t>Data analytics is </a:t>
            </a:r>
            <a:r>
              <a:rPr lang="en-US" dirty="0"/>
              <a:t>one of the current “hot topics”. </a:t>
            </a:r>
            <a:endParaRPr lang="en-US" dirty="0" smtClean="0"/>
          </a:p>
          <a:p>
            <a:r>
              <a:rPr lang="en-US" dirty="0" smtClean="0"/>
              <a:t>It </a:t>
            </a:r>
            <a:r>
              <a:rPr lang="en-US" dirty="0"/>
              <a:t>is an area which is growing despite the economic downturn in technology, as companies </a:t>
            </a:r>
            <a:r>
              <a:rPr lang="en-US" dirty="0" smtClean="0"/>
              <a:t>and organizations realize </a:t>
            </a:r>
            <a:r>
              <a:rPr lang="en-US" dirty="0"/>
              <a:t>that they must improve their understanding of their capabilities and those of the competition if the quality of their decisions is to be competitive. </a:t>
            </a:r>
            <a:endParaRPr lang="en-US" dirty="0" smtClean="0"/>
          </a:p>
          <a:p>
            <a:r>
              <a:rPr lang="en-US" dirty="0" smtClean="0"/>
              <a:t>The </a:t>
            </a:r>
            <a:r>
              <a:rPr lang="en-US" b="1" dirty="0"/>
              <a:t>vast amount of data </a:t>
            </a:r>
            <a:r>
              <a:rPr lang="en-US" dirty="0"/>
              <a:t>now available to </a:t>
            </a:r>
            <a:r>
              <a:rPr lang="en-US" dirty="0" smtClean="0"/>
              <a:t>organizations </a:t>
            </a:r>
            <a:r>
              <a:rPr lang="en-US" dirty="0"/>
              <a:t>adds to the </a:t>
            </a:r>
            <a:r>
              <a:rPr lang="en-US" b="1" dirty="0"/>
              <a:t>complexity</a:t>
            </a:r>
            <a:r>
              <a:rPr lang="en-US" dirty="0"/>
              <a:t> of </a:t>
            </a:r>
            <a:r>
              <a:rPr lang="en-US" dirty="0" smtClean="0"/>
              <a:t>data </a:t>
            </a:r>
            <a:r>
              <a:rPr lang="en-US" dirty="0"/>
              <a:t>analytics</a:t>
            </a:r>
            <a:r>
              <a:rPr lang="en-US" dirty="0" smtClean="0"/>
              <a:t>.</a:t>
            </a:r>
          </a:p>
          <a:p>
            <a:r>
              <a:rPr lang="en-US" dirty="0" smtClean="0"/>
              <a:t> </a:t>
            </a:r>
            <a:r>
              <a:rPr lang="en-US" dirty="0"/>
              <a:t>Analytical models and methods, and visualization software which we will study in this course, help accomplish the synthesis of this data into useful information.</a:t>
            </a:r>
          </a:p>
          <a:p>
            <a:endParaRPr lang="en-US" dirty="0"/>
          </a:p>
        </p:txBody>
      </p:sp>
    </p:spTree>
    <p:extLst>
      <p:ext uri="{BB962C8B-B14F-4D97-AF65-F5344CB8AC3E}">
        <p14:creationId xmlns:p14="http://schemas.microsoft.com/office/powerpoint/2010/main" val="567584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lstStyle/>
          <a:p>
            <a:r>
              <a:rPr lang="en-US" b="1" dirty="0" smtClean="0"/>
              <a:t>Topics Covered</a:t>
            </a:r>
            <a:endParaRPr lang="en-US" b="1" dirty="0"/>
          </a:p>
        </p:txBody>
      </p:sp>
      <p:sp>
        <p:nvSpPr>
          <p:cNvPr id="3" name="Content Placeholder 2"/>
          <p:cNvSpPr>
            <a:spLocks noGrp="1"/>
          </p:cNvSpPr>
          <p:nvPr>
            <p:ph idx="1"/>
          </p:nvPr>
        </p:nvSpPr>
        <p:spPr/>
        <p:txBody>
          <a:bodyPr/>
          <a:lstStyle/>
          <a:p>
            <a:r>
              <a:rPr lang="en-US" dirty="0" smtClean="0"/>
              <a:t>Data Analytics and computation: Excel</a:t>
            </a:r>
          </a:p>
          <a:p>
            <a:r>
              <a:rPr lang="en-US" dirty="0" smtClean="0"/>
              <a:t>Data Visualization: Tableau</a:t>
            </a:r>
          </a:p>
          <a:p>
            <a:r>
              <a:rPr lang="en-US" dirty="0" smtClean="0"/>
              <a:t>Database design and query analysis: Access</a:t>
            </a:r>
          </a:p>
          <a:p>
            <a:r>
              <a:rPr lang="en-US" dirty="0" smtClean="0"/>
              <a:t>Optimization software: Solver</a:t>
            </a:r>
          </a:p>
          <a:p>
            <a:r>
              <a:rPr lang="en-US" dirty="0" smtClean="0"/>
              <a:t>Programming concepts: Python</a:t>
            </a:r>
          </a:p>
          <a:p>
            <a:r>
              <a:rPr lang="en-US" dirty="0" smtClean="0"/>
              <a:t>Data Mining: </a:t>
            </a:r>
            <a:r>
              <a:rPr lang="en-US" dirty="0" err="1" smtClean="0"/>
              <a:t>XLMiner</a:t>
            </a:r>
            <a:r>
              <a:rPr lang="en-US" dirty="0" smtClean="0"/>
              <a:t> (if time permits)</a:t>
            </a:r>
          </a:p>
          <a:p>
            <a:r>
              <a:rPr lang="en-US" dirty="0" smtClean="0"/>
              <a:t>Decision Analysis: </a:t>
            </a:r>
            <a:r>
              <a:rPr lang="en-US" dirty="0" err="1" smtClean="0"/>
              <a:t>TreePlan</a:t>
            </a:r>
            <a:r>
              <a:rPr lang="en-US" dirty="0" smtClean="0"/>
              <a:t> (if time permits)</a:t>
            </a:r>
            <a:endParaRPr lang="en-US" dirty="0"/>
          </a:p>
        </p:txBody>
      </p:sp>
    </p:spTree>
    <p:extLst>
      <p:ext uri="{BB962C8B-B14F-4D97-AF65-F5344CB8AC3E}">
        <p14:creationId xmlns:p14="http://schemas.microsoft.com/office/powerpoint/2010/main" val="2872805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411" y="1"/>
            <a:ext cx="10515600" cy="1030310"/>
          </a:xfrm>
        </p:spPr>
        <p:txBody>
          <a:bodyPr>
            <a:normAutofit/>
          </a:bodyPr>
          <a:lstStyle/>
          <a:p>
            <a:r>
              <a:rPr lang="en-US" sz="3600" b="1" dirty="0" smtClean="0"/>
              <a:t>COURSE GRADING</a:t>
            </a:r>
            <a:endParaRPr lang="en-US" sz="3600" dirty="0"/>
          </a:p>
        </p:txBody>
      </p:sp>
      <p:sp>
        <p:nvSpPr>
          <p:cNvPr id="3" name="Content Placeholder 2"/>
          <p:cNvSpPr>
            <a:spLocks noGrp="1"/>
          </p:cNvSpPr>
          <p:nvPr>
            <p:ph idx="1"/>
          </p:nvPr>
        </p:nvSpPr>
        <p:spPr>
          <a:xfrm>
            <a:off x="360608" y="1030311"/>
            <a:ext cx="10864403" cy="2630465"/>
          </a:xfrm>
        </p:spPr>
        <p:txBody>
          <a:bodyPr>
            <a:normAutofit fontScale="92500" lnSpcReduction="10000"/>
          </a:bodyPr>
          <a:lstStyle/>
          <a:p>
            <a:r>
              <a:rPr lang="en-US" dirty="0"/>
              <a:t>	Student performance will be evaluated on the following basis:</a:t>
            </a:r>
          </a:p>
          <a:p>
            <a:r>
              <a:rPr lang="en-US" dirty="0"/>
              <a:t> 	Major software </a:t>
            </a:r>
            <a:r>
              <a:rPr lang="en-US" dirty="0" smtClean="0"/>
              <a:t>project</a:t>
            </a:r>
            <a:r>
              <a:rPr lang="en-US" dirty="0"/>
              <a:t>					20%</a:t>
            </a:r>
          </a:p>
          <a:p>
            <a:r>
              <a:rPr lang="en-US" dirty="0"/>
              <a:t>	Case </a:t>
            </a:r>
            <a:r>
              <a:rPr lang="en-US" dirty="0" smtClean="0"/>
              <a:t>Studies/labs and Attendance</a:t>
            </a:r>
            <a:r>
              <a:rPr lang="en-US" dirty="0"/>
              <a:t>				 </a:t>
            </a:r>
            <a:r>
              <a:rPr lang="en-US" dirty="0" smtClean="0"/>
              <a:t> 5</a:t>
            </a:r>
            <a:r>
              <a:rPr lang="en-US" dirty="0"/>
              <a:t>%</a:t>
            </a:r>
          </a:p>
          <a:p>
            <a:r>
              <a:rPr lang="en-US" dirty="0"/>
              <a:t>	Average of 2 - 3 Midterm exams			</a:t>
            </a:r>
            <a:r>
              <a:rPr lang="en-US" dirty="0" smtClean="0"/>
              <a:t>	40</a:t>
            </a:r>
            <a:r>
              <a:rPr lang="en-US" dirty="0"/>
              <a:t>%</a:t>
            </a:r>
          </a:p>
          <a:p>
            <a:r>
              <a:rPr lang="en-US" dirty="0"/>
              <a:t>	Final exam			         				</a:t>
            </a:r>
            <a:r>
              <a:rPr lang="en-US" u="sng" dirty="0"/>
              <a:t>35%   </a:t>
            </a:r>
            <a:endParaRPr lang="en-US" dirty="0"/>
          </a:p>
          <a:p>
            <a:pPr marL="2743200" lvl="6" indent="0">
              <a:buNone/>
            </a:pPr>
            <a:r>
              <a:rPr lang="en-US" dirty="0" smtClean="0"/>
              <a:t>						</a:t>
            </a:r>
            <a:r>
              <a:rPr lang="en-US" sz="2800" b="1" dirty="0" smtClean="0"/>
              <a:t>100</a:t>
            </a:r>
            <a:endParaRPr lang="en-US" sz="2800" b="1" dirty="0"/>
          </a:p>
        </p:txBody>
      </p:sp>
      <p:sp>
        <p:nvSpPr>
          <p:cNvPr id="4" name="Rectangle 3"/>
          <p:cNvSpPr/>
          <p:nvPr/>
        </p:nvSpPr>
        <p:spPr>
          <a:xfrm>
            <a:off x="1103290" y="3935132"/>
            <a:ext cx="8130862" cy="1647118"/>
          </a:xfrm>
          <a:prstGeom prst="rect">
            <a:avLst/>
          </a:prstGeom>
        </p:spPr>
        <p:txBody>
          <a:bodyPr wrap="square">
            <a:spAutoFit/>
          </a:bodyPr>
          <a:lstStyle/>
          <a:p>
            <a:pPr>
              <a:lnSpc>
                <a:spcPct val="115000"/>
              </a:lnSpc>
              <a:spcAft>
                <a:spcPts val="1000"/>
              </a:spcAft>
            </a:pPr>
            <a:r>
              <a:rPr lang="en-US" b="1" i="1" dirty="0" smtClean="0">
                <a:effectLst/>
                <a:latin typeface="Times New Roman" panose="02020603050405020304" pitchFamily="18" charset="0"/>
                <a:ea typeface="Times New Roman" panose="02020603050405020304" pitchFamily="18" charset="0"/>
                <a:cs typeface="Times New Roman" panose="02020603050405020304" pitchFamily="18" charset="0"/>
              </a:rPr>
              <a:t>EXAMS</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dirty="0" smtClean="0">
                <a:effectLst/>
                <a:latin typeface="Times New Roman" panose="02020603050405020304" pitchFamily="18" charset="0"/>
                <a:ea typeface="Times New Roman" panose="02020603050405020304" pitchFamily="18" charset="0"/>
              </a:rPr>
              <a:t>The 2 midterm exams will be conducted during the regular class period or lab.  The final exam will be given during the scheduled final exam schedule.  All exams will be online.  The final exam is non-cumulative and covers only material from the second exam on</a:t>
            </a:r>
            <a:endParaRPr lang="en-US" dirty="0"/>
          </a:p>
        </p:txBody>
      </p:sp>
    </p:spTree>
    <p:extLst>
      <p:ext uri="{BB962C8B-B14F-4D97-AF65-F5344CB8AC3E}">
        <p14:creationId xmlns:p14="http://schemas.microsoft.com/office/powerpoint/2010/main" val="3942837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5940"/>
            <a:ext cx="10515600" cy="1325563"/>
          </a:xfrm>
        </p:spPr>
        <p:txBody>
          <a:bodyPr>
            <a:normAutofit/>
          </a:bodyPr>
          <a:lstStyle/>
          <a:p>
            <a:r>
              <a:rPr lang="en-US" sz="3600" b="1" dirty="0" smtClean="0"/>
              <a:t>Lecture and Lab</a:t>
            </a:r>
            <a:endParaRPr lang="en-US" sz="3600" b="1" dirty="0"/>
          </a:p>
        </p:txBody>
      </p:sp>
      <p:sp>
        <p:nvSpPr>
          <p:cNvPr id="3" name="Content Placeholder 2"/>
          <p:cNvSpPr>
            <a:spLocks noGrp="1"/>
          </p:cNvSpPr>
          <p:nvPr>
            <p:ph idx="1"/>
          </p:nvPr>
        </p:nvSpPr>
        <p:spPr>
          <a:xfrm>
            <a:off x="258650" y="911225"/>
            <a:ext cx="11744459" cy="5541090"/>
          </a:xfrm>
        </p:spPr>
        <p:txBody>
          <a:bodyPr>
            <a:normAutofit fontScale="92500" lnSpcReduction="10000"/>
          </a:bodyPr>
          <a:lstStyle/>
          <a:p>
            <a:r>
              <a:rPr lang="en-US" sz="2400" b="1" dirty="0"/>
              <a:t>Lecture:</a:t>
            </a:r>
            <a:r>
              <a:rPr lang="en-US" sz="2400" dirty="0"/>
              <a:t> Your involvement in class discussions and activities are crucial for your development as a professional</a:t>
            </a:r>
            <a:r>
              <a:rPr lang="en-US" sz="2400" dirty="0" smtClean="0"/>
              <a:t>.</a:t>
            </a:r>
          </a:p>
          <a:p>
            <a:r>
              <a:rPr lang="en-US" sz="2400" dirty="0" smtClean="0"/>
              <a:t>be </a:t>
            </a:r>
            <a:r>
              <a:rPr lang="en-US" sz="2400" b="1" dirty="0"/>
              <a:t>prompt and regular in attendance </a:t>
            </a:r>
            <a:r>
              <a:rPr lang="en-US" sz="2400" dirty="0"/>
              <a:t>and current with the </a:t>
            </a:r>
            <a:r>
              <a:rPr lang="en-US" sz="2400" b="1" dirty="0"/>
              <a:t>assigned readings</a:t>
            </a:r>
            <a:r>
              <a:rPr lang="en-US" sz="2400" dirty="0"/>
              <a:t>. </a:t>
            </a:r>
            <a:endParaRPr lang="en-US" sz="2400" dirty="0" smtClean="0"/>
          </a:p>
          <a:p>
            <a:r>
              <a:rPr lang="en-US" sz="2400" dirty="0" smtClean="0"/>
              <a:t>I </a:t>
            </a:r>
            <a:r>
              <a:rPr lang="en-US" sz="2400" dirty="0"/>
              <a:t>will expect you to ask questions during class, state your viewpoints and opinions, and be prepared to answer questions from the readings and discuss the case studies.</a:t>
            </a:r>
          </a:p>
          <a:p>
            <a:r>
              <a:rPr lang="en-US" sz="2400" b="1" dirty="0"/>
              <a:t>Lab:</a:t>
            </a:r>
            <a:r>
              <a:rPr lang="en-US" sz="2400" dirty="0"/>
              <a:t> You are expected to attend every class </a:t>
            </a:r>
            <a:r>
              <a:rPr lang="en-US" sz="2400" b="1" dirty="0"/>
              <a:t>and </a:t>
            </a:r>
            <a:r>
              <a:rPr lang="en-US" sz="2400" b="1" dirty="0" smtClean="0"/>
              <a:t>lab</a:t>
            </a:r>
            <a:endParaRPr lang="en-US" sz="2400" dirty="0" smtClean="0"/>
          </a:p>
          <a:p>
            <a:r>
              <a:rPr lang="en-US" sz="2400" dirty="0" smtClean="0"/>
              <a:t>Be </a:t>
            </a:r>
            <a:r>
              <a:rPr lang="en-US" sz="2400" b="1" dirty="0" smtClean="0"/>
              <a:t>ON </a:t>
            </a:r>
            <a:r>
              <a:rPr lang="en-US" sz="2400" b="1" dirty="0"/>
              <a:t>TIME</a:t>
            </a:r>
            <a:r>
              <a:rPr lang="en-US" sz="2400" dirty="0"/>
              <a:t>. Lab activities often begin with a demo. When you are late it is your responsibility to catch up (without bothering other students).</a:t>
            </a:r>
          </a:p>
          <a:p>
            <a:r>
              <a:rPr lang="en-US" sz="2400" dirty="0"/>
              <a:t>With appropriate documentation, I will excuse absences due to illness and/or emergencies (such as death in the family.) </a:t>
            </a:r>
            <a:endParaRPr lang="en-US" sz="2400" dirty="0" smtClean="0"/>
          </a:p>
          <a:p>
            <a:endParaRPr lang="en-US" sz="2400" dirty="0"/>
          </a:p>
          <a:p>
            <a:r>
              <a:rPr lang="en-US" sz="2400" i="1" dirty="0"/>
              <a:t>If you miss a lab or lecture do not expect me to bring you up to date. </a:t>
            </a:r>
            <a:endParaRPr lang="en-US" sz="2400" i="1" dirty="0" smtClean="0"/>
          </a:p>
          <a:p>
            <a:r>
              <a:rPr lang="en-US" sz="2400" b="1" i="1" dirty="0" smtClean="0"/>
              <a:t>However</a:t>
            </a:r>
            <a:r>
              <a:rPr lang="en-US" sz="2400" b="1" i="1" dirty="0"/>
              <a:t>, I will be happy to help you if you have an </a:t>
            </a:r>
            <a:r>
              <a:rPr lang="en-US" sz="2400" b="1" i="1" u="sng" dirty="0"/>
              <a:t>excused absence OR if you do not understand the lecture or lab material.</a:t>
            </a:r>
            <a:endParaRPr lang="en-US" sz="2400" b="1" u="sng" dirty="0"/>
          </a:p>
          <a:p>
            <a:r>
              <a:rPr lang="en-US" sz="2400" dirty="0"/>
              <a:t>Ignorance of an announcement made in class is no excuse for failure to meet an assignment</a:t>
            </a:r>
          </a:p>
        </p:txBody>
      </p:sp>
    </p:spTree>
    <p:extLst>
      <p:ext uri="{BB962C8B-B14F-4D97-AF65-F5344CB8AC3E}">
        <p14:creationId xmlns:p14="http://schemas.microsoft.com/office/powerpoint/2010/main" val="332108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9063"/>
            <a:ext cx="10515600" cy="1325563"/>
          </a:xfrm>
        </p:spPr>
        <p:txBody>
          <a:bodyPr>
            <a:normAutofit/>
          </a:bodyPr>
          <a:lstStyle/>
          <a:p>
            <a:r>
              <a:rPr lang="en-US" sz="3600" b="1" dirty="0" smtClean="0"/>
              <a:t>COURSE LEARNING OBJECTIVES</a:t>
            </a:r>
            <a:endParaRPr lang="en-US" sz="3600" dirty="0"/>
          </a:p>
        </p:txBody>
      </p:sp>
      <p:sp>
        <p:nvSpPr>
          <p:cNvPr id="3" name="Content Placeholder 2"/>
          <p:cNvSpPr>
            <a:spLocks noGrp="1"/>
          </p:cNvSpPr>
          <p:nvPr>
            <p:ph idx="1"/>
          </p:nvPr>
        </p:nvSpPr>
        <p:spPr/>
        <p:txBody>
          <a:bodyPr>
            <a:normAutofit/>
          </a:bodyPr>
          <a:lstStyle/>
          <a:p>
            <a:r>
              <a:rPr lang="en-US" b="1" dirty="0"/>
              <a:t> </a:t>
            </a:r>
            <a:r>
              <a:rPr lang="en-US" dirty="0" smtClean="0"/>
              <a:t>To </a:t>
            </a:r>
            <a:r>
              <a:rPr lang="en-US" dirty="0"/>
              <a:t>gain an understanding of how managers use </a:t>
            </a:r>
            <a:r>
              <a:rPr lang="en-US" b="1" dirty="0" smtClean="0"/>
              <a:t>data </a:t>
            </a:r>
            <a:r>
              <a:rPr lang="en-US" b="1" dirty="0"/>
              <a:t>analytics </a:t>
            </a:r>
            <a:r>
              <a:rPr lang="en-US" dirty="0"/>
              <a:t>to formulate and solve business problems and to support managerial decision making.</a:t>
            </a:r>
          </a:p>
          <a:p>
            <a:pPr lvl="0"/>
            <a:r>
              <a:rPr lang="en-US" dirty="0"/>
              <a:t>To become familiar with the processes needed to develop, report, and analyze business data.</a:t>
            </a:r>
          </a:p>
          <a:p>
            <a:pPr lvl="0"/>
            <a:r>
              <a:rPr lang="en-US" dirty="0"/>
              <a:t>To learn how to use and apply </a:t>
            </a:r>
            <a:r>
              <a:rPr lang="en-US"/>
              <a:t>selected </a:t>
            </a:r>
            <a:r>
              <a:rPr lang="en-US" b="1" smtClean="0"/>
              <a:t>data </a:t>
            </a:r>
            <a:r>
              <a:rPr lang="en-US" b="1" dirty="0"/>
              <a:t>analytics software</a:t>
            </a:r>
            <a:r>
              <a:rPr lang="en-US" dirty="0"/>
              <a:t>.</a:t>
            </a:r>
          </a:p>
          <a:p>
            <a:pPr lvl="0"/>
            <a:r>
              <a:rPr lang="en-US" dirty="0"/>
              <a:t>To become familiar with </a:t>
            </a:r>
            <a:r>
              <a:rPr lang="en-US" b="1" dirty="0"/>
              <a:t>basic structured programming constructs </a:t>
            </a:r>
            <a:r>
              <a:rPr lang="en-US" dirty="0"/>
              <a:t>and module design. </a:t>
            </a:r>
            <a:r>
              <a:rPr lang="en-US" b="1" dirty="0"/>
              <a:t>Object-oriented programming concepts </a:t>
            </a:r>
            <a:r>
              <a:rPr lang="en-US" dirty="0"/>
              <a:t>will also be covered in the course.</a:t>
            </a:r>
          </a:p>
        </p:txBody>
      </p:sp>
    </p:spTree>
    <p:extLst>
      <p:ext uri="{BB962C8B-B14F-4D97-AF65-F5344CB8AC3E}">
        <p14:creationId xmlns:p14="http://schemas.microsoft.com/office/powerpoint/2010/main" val="2308580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1399"/>
          </a:xfrm>
        </p:spPr>
        <p:txBody>
          <a:bodyPr>
            <a:normAutofit fontScale="90000"/>
          </a:bodyPr>
          <a:lstStyle/>
          <a:p>
            <a:r>
              <a:rPr lang="en-US" sz="4000" b="1" i="1" dirty="0" smtClean="0"/>
              <a:t>SOFTWARE PROJECT</a:t>
            </a:r>
            <a:r>
              <a:rPr lang="en-US" sz="4000" dirty="0" smtClean="0"/>
              <a:t/>
            </a:r>
            <a:br>
              <a:rPr lang="en-US" sz="4000" dirty="0" smtClean="0"/>
            </a:br>
            <a:endParaRPr lang="en-US" sz="4000" dirty="0"/>
          </a:p>
        </p:txBody>
      </p:sp>
      <p:sp>
        <p:nvSpPr>
          <p:cNvPr id="3" name="Content Placeholder 2"/>
          <p:cNvSpPr>
            <a:spLocks noGrp="1"/>
          </p:cNvSpPr>
          <p:nvPr>
            <p:ph idx="1"/>
          </p:nvPr>
        </p:nvSpPr>
        <p:spPr>
          <a:xfrm>
            <a:off x="838200" y="1326524"/>
            <a:ext cx="10515600" cy="4351338"/>
          </a:xfrm>
        </p:spPr>
        <p:txBody>
          <a:bodyPr/>
          <a:lstStyle/>
          <a:p>
            <a:r>
              <a:rPr lang="en-US" dirty="0" smtClean="0"/>
              <a:t>The </a:t>
            </a:r>
            <a:r>
              <a:rPr lang="en-US" dirty="0"/>
              <a:t>course requires the completion of </a:t>
            </a:r>
            <a:r>
              <a:rPr lang="en-US" dirty="0" smtClean="0"/>
              <a:t>a software project using any of the below:</a:t>
            </a:r>
          </a:p>
          <a:p>
            <a:pPr lvl="1"/>
            <a:r>
              <a:rPr lang="en-US" dirty="0" smtClean="0"/>
              <a:t> </a:t>
            </a:r>
            <a:r>
              <a:rPr lang="en-US" dirty="0"/>
              <a:t>Excel, Access, Tableau, and Excel Solver, PowerPivot, </a:t>
            </a:r>
            <a:r>
              <a:rPr lang="en-US" dirty="0" err="1"/>
              <a:t>PowerView</a:t>
            </a:r>
            <a:r>
              <a:rPr lang="en-US" dirty="0"/>
              <a:t> </a:t>
            </a:r>
            <a:r>
              <a:rPr lang="en-US" dirty="0" smtClean="0"/>
              <a:t>or Python</a:t>
            </a:r>
          </a:p>
          <a:p>
            <a:pPr lvl="1"/>
            <a:r>
              <a:rPr lang="en-US" dirty="0" smtClean="0"/>
              <a:t>Or any other data analytics software of your choice</a:t>
            </a:r>
          </a:p>
          <a:p>
            <a:r>
              <a:rPr lang="en-US" dirty="0" smtClean="0"/>
              <a:t>The project </a:t>
            </a:r>
            <a:r>
              <a:rPr lang="en-US" smtClean="0"/>
              <a:t>will be completed </a:t>
            </a:r>
            <a:r>
              <a:rPr lang="en-US" dirty="0"/>
              <a:t>individually or in teams of 2-3 students. In addition there will be one </a:t>
            </a:r>
            <a:r>
              <a:rPr lang="en-US" u="sng" dirty="0">
                <a:hlinkClick r:id="rId2"/>
              </a:rPr>
              <a:t>final project presentation</a:t>
            </a:r>
            <a:r>
              <a:rPr lang="en-US" dirty="0">
                <a:hlinkClick r:id="rId3" action="ppaction://hlinkfile"/>
              </a:rPr>
              <a:t>.</a:t>
            </a:r>
            <a:endParaRPr lang="en-US" dirty="0"/>
          </a:p>
          <a:p>
            <a:endParaRPr lang="en-US" dirty="0"/>
          </a:p>
        </p:txBody>
      </p:sp>
    </p:spTree>
    <p:extLst>
      <p:ext uri="{BB962C8B-B14F-4D97-AF65-F5344CB8AC3E}">
        <p14:creationId xmlns:p14="http://schemas.microsoft.com/office/powerpoint/2010/main" val="3378324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355</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CSC 105 Introduction to Computer Science </vt:lpstr>
      <vt:lpstr>PowerPoint Presentation</vt:lpstr>
      <vt:lpstr>Topics Covered</vt:lpstr>
      <vt:lpstr>COURSE GRADING</vt:lpstr>
      <vt:lpstr>Lecture and Lab</vt:lpstr>
      <vt:lpstr>COURSE LEARNING OBJECTIVES</vt:lpstr>
      <vt:lpstr>SOFTWARE PROJECT </vt:lpstr>
    </vt:vector>
  </TitlesOfParts>
  <Company>Furman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 105 Introduction to Computer Science</dc:title>
  <dc:creator>Owner</dc:creator>
  <cp:lastModifiedBy>peggy batchelor</cp:lastModifiedBy>
  <cp:revision>19</cp:revision>
  <dcterms:created xsi:type="dcterms:W3CDTF">2014-07-28T21:51:43Z</dcterms:created>
  <dcterms:modified xsi:type="dcterms:W3CDTF">2015-08-24T17:07:38Z</dcterms:modified>
</cp:coreProperties>
</file>